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56b38de1d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56b38de1d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56b38de1d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56b38de1d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6888a8ce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6888a8ce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b6888a8ce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b6888a8ce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64edbb41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64edbb41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">
  <p:cSld name="Blank Background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2"/>
          <p:cNvCxnSpPr/>
          <p:nvPr/>
        </p:nvCxnSpPr>
        <p:spPr>
          <a:xfrm>
            <a:off x="2355785" y="1342927"/>
            <a:ext cx="190500" cy="1428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9" name="Google Shape;19;p2"/>
          <p:cNvCxnSpPr/>
          <p:nvPr/>
        </p:nvCxnSpPr>
        <p:spPr>
          <a:xfrm>
            <a:off x="6794522" y="1073473"/>
            <a:ext cx="0" cy="3480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med" w="med" type="oval"/>
            <a:tailEnd len="med" w="med" type="oval"/>
          </a:ln>
        </p:spPr>
      </p:cxn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190500" y="1154366"/>
            <a:ext cx="1967100" cy="20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73050" lvl="0" marL="4572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3050" lvl="1" marL="914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3050" lvl="2" marL="13716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245EAC"/>
              </a:buClr>
              <a:buSzPts val="700"/>
              <a:buFont typeface="Arial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sp>
        <p:nvSpPr>
          <p:cNvPr id="21" name="Google Shape;21;p2"/>
          <p:cNvSpPr/>
          <p:nvPr>
            <p:ph idx="2" type="pic"/>
          </p:nvPr>
        </p:nvSpPr>
        <p:spPr>
          <a:xfrm>
            <a:off x="190500" y="3327004"/>
            <a:ext cx="1973700" cy="1164300"/>
          </a:xfrm>
          <a:prstGeom prst="rect">
            <a:avLst/>
          </a:prstGeom>
          <a:solidFill>
            <a:srgbClr val="9ED4EE"/>
          </a:solidFill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1" i="0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"/>
          <p:cNvSpPr/>
          <p:nvPr>
            <p:ph idx="3" type="pic"/>
          </p:nvPr>
        </p:nvSpPr>
        <p:spPr>
          <a:xfrm>
            <a:off x="6915549" y="2445495"/>
            <a:ext cx="2041200" cy="1164300"/>
          </a:xfrm>
          <a:prstGeom prst="rect">
            <a:avLst/>
          </a:prstGeom>
          <a:solidFill>
            <a:srgbClr val="9ED4EE"/>
          </a:solidFill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  <a:defRPr b="1" i="0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4" type="body"/>
          </p:nvPr>
        </p:nvSpPr>
        <p:spPr>
          <a:xfrm>
            <a:off x="2360352" y="1154366"/>
            <a:ext cx="20694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73050" lvl="0" marL="4572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3050" lvl="1" marL="914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3050" lvl="2" marL="13716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245EAC"/>
              </a:buClr>
              <a:buSzPts val="700"/>
              <a:buFont typeface="Arial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5" type="body"/>
          </p:nvPr>
        </p:nvSpPr>
        <p:spPr>
          <a:xfrm>
            <a:off x="4626019" y="1154907"/>
            <a:ext cx="2062800" cy="10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73050" lvl="0" marL="4572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3050" lvl="1" marL="914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3050" lvl="2" marL="13716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245EAC"/>
              </a:buClr>
              <a:buSzPts val="700"/>
              <a:buFont typeface="Arial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6" type="body"/>
          </p:nvPr>
        </p:nvSpPr>
        <p:spPr>
          <a:xfrm>
            <a:off x="6910843" y="1154366"/>
            <a:ext cx="20412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73050" lvl="0" marL="4572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3050" lvl="1" marL="914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3050" lvl="2" marL="13716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245EAC"/>
              </a:buClr>
              <a:buSzPts val="700"/>
              <a:buFont typeface="Arial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7" type="body"/>
          </p:nvPr>
        </p:nvSpPr>
        <p:spPr>
          <a:xfrm>
            <a:off x="6917370" y="3707561"/>
            <a:ext cx="2041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73050" lvl="0" marL="4572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3050" lvl="1" marL="914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3050" lvl="2" marL="13716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245EAC"/>
              </a:buClr>
              <a:buSzPts val="700"/>
              <a:buFont typeface="Arial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sp>
        <p:nvSpPr>
          <p:cNvPr id="27" name="Google Shape;27;p2"/>
          <p:cNvSpPr/>
          <p:nvPr>
            <p:ph idx="8" type="chart"/>
          </p:nvPr>
        </p:nvSpPr>
        <p:spPr>
          <a:xfrm>
            <a:off x="4639545" y="2344100"/>
            <a:ext cx="20628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"/>
          <p:cNvSpPr txBox="1"/>
          <p:nvPr>
            <p:ph idx="9" type="body"/>
          </p:nvPr>
        </p:nvSpPr>
        <p:spPr>
          <a:xfrm>
            <a:off x="4632782" y="3378307"/>
            <a:ext cx="2055900" cy="10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73050" lvl="0" marL="4572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3050" lvl="1" marL="9144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3050" lvl="2" marL="13716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3050" lvl="3" marL="18288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algn="l">
              <a:lnSpc>
                <a:spcPct val="164285"/>
              </a:lnSpc>
              <a:spcBef>
                <a:spcPts val="0"/>
              </a:spcBef>
              <a:spcAft>
                <a:spcPts val="0"/>
              </a:spcAft>
              <a:buClr>
                <a:srgbClr val="245EAC"/>
              </a:buClr>
              <a:buSzPts val="700"/>
              <a:buFont typeface="Arial"/>
              <a:buChar char="•"/>
              <a:defRPr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cxnSp>
        <p:nvCxnSpPr>
          <p:cNvPr id="29" name="Google Shape;29;p2"/>
          <p:cNvCxnSpPr/>
          <p:nvPr/>
        </p:nvCxnSpPr>
        <p:spPr>
          <a:xfrm>
            <a:off x="4531616" y="1073473"/>
            <a:ext cx="13200" cy="3480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med" w="med" type="oval"/>
            <a:tailEnd len="med" w="med" type="oval"/>
          </a:ln>
        </p:spPr>
      </p:cxnSp>
      <p:cxnSp>
        <p:nvCxnSpPr>
          <p:cNvPr id="30" name="Google Shape;30;p2"/>
          <p:cNvCxnSpPr/>
          <p:nvPr/>
        </p:nvCxnSpPr>
        <p:spPr>
          <a:xfrm>
            <a:off x="2263008" y="1073473"/>
            <a:ext cx="0" cy="34794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629842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50" lIns="22325" spcFirstLastPara="1" rIns="22325" wrap="square" tIns="111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83" name="Google Shape;83;p11"/>
          <p:cNvSpPr/>
          <p:nvPr>
            <p:ph idx="2" type="pic"/>
          </p:nvPr>
        </p:nvSpPr>
        <p:spPr>
          <a:xfrm>
            <a:off x="3887392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629842" y="1543051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3028951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6457952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 rot="5400000">
            <a:off x="2940303" y="-942430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540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indent="-2540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2pPr>
            <a:lvl3pPr indent="-254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indent="-254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4pPr>
            <a:lvl5pPr indent="-254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0" type="dt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1" type="ftr"/>
          </p:nvPr>
        </p:nvSpPr>
        <p:spPr>
          <a:xfrm>
            <a:off x="3028951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6457952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 rot="5400000">
            <a:off x="5350053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 rot="5400000">
            <a:off x="1349477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540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indent="-2540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2pPr>
            <a:lvl3pPr indent="-254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indent="-254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4pPr>
            <a:lvl5pPr indent="-254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0" type="dt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1" type="ftr"/>
          </p:nvPr>
        </p:nvSpPr>
        <p:spPr>
          <a:xfrm>
            <a:off x="3028951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6457952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11150" lIns="22325" spcFirstLastPara="1" rIns="22325" wrap="square" tIns="111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11150" lIns="22325" spcFirstLastPara="1" rIns="22325" wrap="square" tIns="11150">
            <a:noAutofit/>
          </a:bodyPr>
          <a:lstStyle>
            <a:lvl1pPr indent="-317500" lvl="0" marL="457200" rtl="0">
              <a:spcBef>
                <a:spcPts val="7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3" name="Google Shape;103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11150" lIns="22325" spcFirstLastPara="1" rIns="22325" wrap="square" tIns="11150">
            <a:noAutofit/>
          </a:bodyPr>
          <a:lstStyle>
            <a:lvl1pPr indent="-317500" lvl="0" marL="457200" rtl="0">
              <a:spcBef>
                <a:spcPts val="7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11150" lIns="22325" spcFirstLastPara="1" rIns="22325" wrap="square" tIns="111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0" type="dt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1" type="ftr"/>
          </p:nvPr>
        </p:nvSpPr>
        <p:spPr>
          <a:xfrm>
            <a:off x="3028951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2" type="sldNum"/>
          </p:nvPr>
        </p:nvSpPr>
        <p:spPr>
          <a:xfrm>
            <a:off x="6457952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type="ctrTitle"/>
          </p:nvPr>
        </p:nvSpPr>
        <p:spPr>
          <a:xfrm>
            <a:off x="1143000" y="841773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50" lIns="22325" spcFirstLastPara="1" rIns="22325" wrap="square" tIns="1115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subTitle"/>
          </p:nvPr>
        </p:nvSpPr>
        <p:spPr>
          <a:xfrm>
            <a:off x="1143000" y="2701530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lv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4"/>
          <p:cNvSpPr txBox="1"/>
          <p:nvPr>
            <p:ph idx="10" type="dt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3028951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6457952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628650" y="136922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540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indent="-2540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2pPr>
            <a:lvl3pPr indent="-254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indent="-254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4pPr>
            <a:lvl5pPr indent="-254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0" type="dt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1" type="ftr"/>
          </p:nvPr>
        </p:nvSpPr>
        <p:spPr>
          <a:xfrm>
            <a:off x="3028951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6457952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50" lIns="22325" spcFirstLastPara="1" rIns="22325" wrap="square" tIns="111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623888" y="3442100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3028951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6457952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628650" y="1369220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540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indent="-2540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2pPr>
            <a:lvl3pPr indent="-254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indent="-254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4pPr>
            <a:lvl5pPr indent="-254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629152" y="1369220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540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indent="-2540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2pPr>
            <a:lvl3pPr indent="-254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indent="-254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4pPr>
            <a:lvl5pPr indent="-254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3028951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6457952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629842" y="1260873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50" lIns="22325" spcFirstLastPara="1" rIns="22325" wrap="square" tIns="111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629842" y="1878808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540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indent="-2540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2pPr>
            <a:lvl3pPr indent="-254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indent="-254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4pPr>
            <a:lvl5pPr indent="-254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4629152" y="1260873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50" lIns="22325" spcFirstLastPara="1" rIns="22325" wrap="square" tIns="111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4629152" y="1878808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540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1pPr>
            <a:lvl2pPr indent="-2540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2pPr>
            <a:lvl3pPr indent="-2540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3pPr>
            <a:lvl4pPr indent="-2540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4pPr>
            <a:lvl5pPr indent="-2540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5pPr>
            <a:lvl6pPr indent="-2540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6pPr>
            <a:lvl7pPr indent="-2540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7pPr>
            <a:lvl8pPr indent="-2540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8pPr>
            <a:lvl9pPr indent="-2540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0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3028951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6457952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idx="10" type="dt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1" type="ftr"/>
          </p:nvPr>
        </p:nvSpPr>
        <p:spPr>
          <a:xfrm>
            <a:off x="3028951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6457952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629842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1150" lIns="22325" spcFirstLastPara="1" rIns="22325" wrap="square" tIns="111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3887392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7" name="Google Shape;77;p10"/>
          <p:cNvSpPr txBox="1"/>
          <p:nvPr>
            <p:ph idx="2" type="body"/>
          </p:nvPr>
        </p:nvSpPr>
        <p:spPr>
          <a:xfrm>
            <a:off x="629842" y="1543051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78" name="Google Shape;78;p10"/>
          <p:cNvSpPr txBox="1"/>
          <p:nvPr>
            <p:ph idx="10" type="dt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1" type="ftr"/>
          </p:nvPr>
        </p:nvSpPr>
        <p:spPr>
          <a:xfrm>
            <a:off x="3028951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6457952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3F3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2pPr>
            <a:lvl3pPr lvl="2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3pPr>
            <a:lvl4pPr lvl="3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4pPr>
            <a:lvl5pPr lvl="4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5pPr>
            <a:lvl6pPr lvl="5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6pPr>
            <a:lvl7pPr lvl="6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7pPr>
            <a:lvl8pPr lvl="7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8pPr>
            <a:lvl9pPr lvl="8">
              <a:spcBef>
                <a:spcPts val="0"/>
              </a:spcBef>
              <a:spcAft>
                <a:spcPts val="0"/>
              </a:spcAft>
              <a:buSzPts val="300"/>
              <a:buNone/>
              <a:defRPr sz="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20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50" lIns="22325" spcFirstLastPara="1" rIns="22325" wrap="square" tIns="1115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1" y="476726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00"/>
              <a:buNone/>
              <a:defRPr b="0" i="0" sz="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2" y="476726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0"/>
            <a:ext cx="9144000" cy="857700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849171"/>
            <a:ext cx="9144000" cy="441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4658729"/>
            <a:ext cx="9144000" cy="484800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txBody>
          <a:bodyPr anchorCtr="0" anchor="ctr" bIns="11150" lIns="22325" spcFirstLastPara="1" rIns="22325" wrap="square" tIns="11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6881694" y="4767548"/>
            <a:ext cx="0" cy="2595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drawing&#10;&#10;Description automatically generated" id="15" name="Google Shape;15;p1"/>
          <p:cNvPicPr preferRelativeResize="0"/>
          <p:nvPr/>
        </p:nvPicPr>
        <p:blipFill rotWithShape="1">
          <a:blip r:embed="rId1">
            <a:alphaModFix amt="56000"/>
          </a:blip>
          <a:srcRect b="0" l="0" r="0" t="0"/>
          <a:stretch/>
        </p:blipFill>
        <p:spPr>
          <a:xfrm>
            <a:off x="65671" y="4702987"/>
            <a:ext cx="1125959" cy="388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6" name="Google Shape;16;p1"/>
          <p:cNvPicPr preferRelativeResize="0"/>
          <p:nvPr/>
        </p:nvPicPr>
        <p:blipFill rotWithShape="1">
          <a:blip r:embed="rId2">
            <a:alphaModFix amt="51000"/>
          </a:blip>
          <a:srcRect b="49195" l="-3019" r="-6211" t="-3299"/>
          <a:stretch/>
        </p:blipFill>
        <p:spPr>
          <a:xfrm>
            <a:off x="7476702" y="0"/>
            <a:ext cx="1667301" cy="84917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6900950" y="4591425"/>
            <a:ext cx="22431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CC00"/>
                </a:solidFill>
                <a:latin typeface="Cambria"/>
                <a:ea typeface="Cambria"/>
                <a:cs typeface="Cambria"/>
                <a:sym typeface="Cambria"/>
              </a:rPr>
              <a:t>USC</a:t>
            </a: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Mark and Mary Stevens Neuroimaging and Informatics Institute</a:t>
            </a:r>
            <a:endParaRPr sz="7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Keck School of Medicine of </a:t>
            </a:r>
            <a:r>
              <a:rPr lang="en" sz="750">
                <a:solidFill>
                  <a:srgbClr val="FFCC00"/>
                </a:solidFill>
                <a:latin typeface="Cambria"/>
                <a:ea typeface="Cambria"/>
                <a:cs typeface="Cambria"/>
                <a:sym typeface="Cambria"/>
              </a:rPr>
              <a:t>USC</a:t>
            </a:r>
            <a:endParaRPr sz="750">
              <a:solidFill>
                <a:srgbClr val="FFCC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University of Southern California</a:t>
            </a:r>
            <a:endParaRPr sz="7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821400" y="1119700"/>
            <a:ext cx="75012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Science Can Directly Relate to Public Health Guidelines and Health Inequities</a:t>
            </a:r>
            <a:endParaRPr sz="3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724400" y="3099100"/>
            <a:ext cx="75012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Alexander Bruckhaus</a:t>
            </a:r>
            <a:endParaRPr sz="2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4th year Computer Science/Business 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Student @ USC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teps To Write and Manage HIPAA Policies and Procedures"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8875" y="26191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tient Access to Affordable Care Crucial to Future Health Equity"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25" y="26191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628650" y="45999"/>
            <a:ext cx="7751700" cy="809700"/>
          </a:xfrm>
          <a:prstGeom prst="rect">
            <a:avLst/>
          </a:prstGeom>
        </p:spPr>
        <p:txBody>
          <a:bodyPr anchorCtr="0" anchor="ctr" bIns="11150" lIns="22325" spcFirstLastPara="1" rIns="22325" wrap="square" tIns="11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What do we mean by “science”?</a:t>
            </a:r>
            <a:endParaRPr b="1"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6900950" y="4591425"/>
            <a:ext cx="22431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CC00"/>
                </a:solidFill>
                <a:latin typeface="Cambria"/>
                <a:ea typeface="Cambria"/>
                <a:cs typeface="Cambria"/>
                <a:sym typeface="Cambria"/>
              </a:rPr>
              <a:t>USC</a:t>
            </a: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Mark and Mary Stevens Neuroimaging and Informatics Institute</a:t>
            </a:r>
            <a:endParaRPr sz="7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Keck School of Medicine of </a:t>
            </a:r>
            <a:r>
              <a:rPr lang="en" sz="750">
                <a:solidFill>
                  <a:srgbClr val="FFCC00"/>
                </a:solidFill>
                <a:latin typeface="Cambria"/>
                <a:ea typeface="Cambria"/>
                <a:cs typeface="Cambria"/>
                <a:sym typeface="Cambria"/>
              </a:rPr>
              <a:t>USC</a:t>
            </a:r>
            <a:endParaRPr sz="750">
              <a:solidFill>
                <a:srgbClr val="FFCC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University of Southern California</a:t>
            </a:r>
            <a:endParaRPr sz="7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ientific Method – Discovery of Sound in the Sea"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6710" y="930230"/>
            <a:ext cx="3315600" cy="3092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564225" y="1435500"/>
            <a:ext cx="199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3153450" y="4022500"/>
            <a:ext cx="283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Science = Knowledge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628650" y="45999"/>
            <a:ext cx="7751700" cy="809700"/>
          </a:xfrm>
          <a:prstGeom prst="rect">
            <a:avLst/>
          </a:prstGeom>
        </p:spPr>
        <p:txBody>
          <a:bodyPr anchorCtr="0" anchor="ctr" bIns="11150" lIns="22325" spcFirstLastPara="1" rIns="22325" wrap="square" tIns="11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COVID-19 public health policy and scientific research</a:t>
            </a:r>
            <a:endParaRPr b="1"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900950" y="4591425"/>
            <a:ext cx="22431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CC00"/>
                </a:solidFill>
                <a:latin typeface="Cambria"/>
                <a:ea typeface="Cambria"/>
                <a:cs typeface="Cambria"/>
                <a:sym typeface="Cambria"/>
              </a:rPr>
              <a:t>USC</a:t>
            </a: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Mark and Mary Stevens Neuroimaging and Informatics Institute</a:t>
            </a:r>
            <a:endParaRPr sz="7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Keck School of Medicine of </a:t>
            </a:r>
            <a:r>
              <a:rPr lang="en" sz="750">
                <a:solidFill>
                  <a:srgbClr val="FFCC00"/>
                </a:solidFill>
                <a:latin typeface="Cambria"/>
                <a:ea typeface="Cambria"/>
                <a:cs typeface="Cambria"/>
                <a:sym typeface="Cambria"/>
              </a:rPr>
              <a:t>USC</a:t>
            </a:r>
            <a:endParaRPr sz="750">
              <a:solidFill>
                <a:srgbClr val="FFCC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University of Southern California</a:t>
            </a:r>
            <a:endParaRPr sz="7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25" y="1062575"/>
            <a:ext cx="4347203" cy="301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/>
        </p:nvSpPr>
        <p:spPr>
          <a:xfrm>
            <a:off x="58075" y="4080925"/>
            <a:ext cx="368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https://abc7news.com/california-stay-at-home-regions-covid-icu-capacity-shelter-in-place-bay-area-lockdown/6393906/</a:t>
            </a:r>
            <a:endParaRPr sz="700"/>
          </a:p>
        </p:txBody>
      </p:sp>
      <p:sp>
        <p:nvSpPr>
          <p:cNvPr id="131" name="Google Shape;131;p17"/>
          <p:cNvSpPr txBox="1"/>
          <p:nvPr/>
        </p:nvSpPr>
        <p:spPr>
          <a:xfrm>
            <a:off x="5765800" y="4040425"/>
            <a:ext cx="256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alibri"/>
                <a:ea typeface="Calibri"/>
                <a:cs typeface="Calibri"/>
                <a:sym typeface="Calibri"/>
              </a:rPr>
              <a:t>https://biologicalproceduresonline.biomedcentral.com/articles/10.1186/s12575-020-00128-2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7450" y="1062575"/>
            <a:ext cx="4260187" cy="301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628650" y="45999"/>
            <a:ext cx="7751700" cy="809700"/>
          </a:xfrm>
          <a:prstGeom prst="rect">
            <a:avLst/>
          </a:prstGeom>
        </p:spPr>
        <p:txBody>
          <a:bodyPr anchorCtr="0" anchor="ctr" bIns="11150" lIns="22325" spcFirstLastPara="1" rIns="22325" wrap="square" tIns="11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COVID-19 health inequities and scientific research</a:t>
            </a:r>
            <a:endParaRPr b="1"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6900950" y="4591425"/>
            <a:ext cx="22431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CC00"/>
                </a:solidFill>
                <a:latin typeface="Cambria"/>
                <a:ea typeface="Cambria"/>
                <a:cs typeface="Cambria"/>
                <a:sym typeface="Cambria"/>
              </a:rPr>
              <a:t>USC</a:t>
            </a: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Mark and Mary Stevens Neuroimaging and Informatics Institute</a:t>
            </a:r>
            <a:endParaRPr sz="7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Keck School of Medicine of </a:t>
            </a:r>
            <a:r>
              <a:rPr lang="en" sz="750">
                <a:solidFill>
                  <a:srgbClr val="FFCC00"/>
                </a:solidFill>
                <a:latin typeface="Cambria"/>
                <a:ea typeface="Cambria"/>
                <a:cs typeface="Cambria"/>
                <a:sym typeface="Cambria"/>
              </a:rPr>
              <a:t>USC</a:t>
            </a:r>
            <a:endParaRPr sz="750">
              <a:solidFill>
                <a:srgbClr val="FFCC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University of Southern California</a:t>
            </a:r>
            <a:endParaRPr sz="7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425" y="985750"/>
            <a:ext cx="3041650" cy="3605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ID-19 Vaccine: What You Need to Know | USC Verdugo Hills Hospital"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000" y="1926575"/>
            <a:ext cx="2466975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4238075" y="4283625"/>
            <a:ext cx="118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latin typeface="Calibri"/>
                <a:ea typeface="Calibri"/>
                <a:cs typeface="Calibri"/>
                <a:sym typeface="Calibri"/>
              </a:rPr>
              <a:t>https://link.springer.com/article/10.1007/s10903-021-01308-2</a:t>
            </a:r>
            <a:endParaRPr sz="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628650" y="45999"/>
            <a:ext cx="7751700" cy="809700"/>
          </a:xfrm>
          <a:prstGeom prst="rect">
            <a:avLst/>
          </a:prstGeom>
        </p:spPr>
        <p:txBody>
          <a:bodyPr anchorCtr="0" anchor="ctr" bIns="11150" lIns="22325" spcFirstLastPara="1" rIns="22325" wrap="square" tIns="11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Final Thoughts</a:t>
            </a:r>
            <a:endParaRPr b="1" sz="24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6900950" y="4591425"/>
            <a:ext cx="22431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CC00"/>
                </a:solidFill>
                <a:latin typeface="Cambria"/>
                <a:ea typeface="Cambria"/>
                <a:cs typeface="Cambria"/>
                <a:sym typeface="Cambria"/>
              </a:rPr>
              <a:t>USC</a:t>
            </a: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Mark and Mary Stevens Neuroimaging and Informatics Institute</a:t>
            </a:r>
            <a:endParaRPr sz="7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Keck School of Medicine of </a:t>
            </a:r>
            <a:r>
              <a:rPr lang="en" sz="750">
                <a:solidFill>
                  <a:srgbClr val="FFCC00"/>
                </a:solidFill>
                <a:latin typeface="Cambria"/>
                <a:ea typeface="Cambria"/>
                <a:cs typeface="Cambria"/>
                <a:sym typeface="Cambria"/>
              </a:rPr>
              <a:t>USC</a:t>
            </a:r>
            <a:endParaRPr sz="750">
              <a:solidFill>
                <a:srgbClr val="FFCC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University of Southern California</a:t>
            </a:r>
            <a:endParaRPr sz="7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605375" y="19561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 	 	 	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	 		</a:t>
            </a:r>
            <a:endParaRPr/>
          </a:p>
        </p:txBody>
      </p:sp>
      <p:pic>
        <p:nvPicPr>
          <p:cNvPr descr="Patient Access to Affordable Care Crucial to Future Health Equity"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0" y="195615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eps To Write and Manage HIPAA Policies and Procedures"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9900" y="195615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y are there still so few black scientists in the UK? | Science | The  Guardian"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1925" y="2051400"/>
            <a:ext cx="1714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2306375" y="1203200"/>
            <a:ext cx="477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Always be curious and always ask questions!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can make a difference in the world if you do both!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